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6ADD7-F201-462B-9BBB-041F98E684E3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70E2A-E987-42A7-BA8E-A791AC9944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57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accent5">
                <a:lumMod val="0"/>
                <a:lumOff val="100000"/>
                <a:alpha val="72000"/>
              </a:schemeClr>
            </a:gs>
            <a:gs pos="64573">
              <a:srgbClr val="CBD7EF"/>
            </a:gs>
            <a:gs pos="51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646349" y="1563638"/>
            <a:ext cx="1595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八年级 下册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932040" y="910105"/>
            <a:ext cx="3993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教科</a:t>
            </a:r>
            <a:r>
              <a:rPr lang="zh-CN" altLang="en-US" sz="32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版初中物理</a:t>
            </a:r>
            <a:endParaRPr lang="zh-CN" altLang="en-US" sz="3200" b="1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51" y="483518"/>
            <a:ext cx="3717868" cy="4082220"/>
          </a:xfrm>
          <a:prstGeom prst="rect">
            <a:avLst/>
          </a:prstGeom>
        </p:spPr>
      </p:pic>
      <p:sp>
        <p:nvSpPr>
          <p:cNvPr id="7" name="文本框 13"/>
          <p:cNvSpPr txBox="1"/>
          <p:nvPr/>
        </p:nvSpPr>
        <p:spPr>
          <a:xfrm>
            <a:off x="4317111" y="2067694"/>
            <a:ext cx="4212405" cy="58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第十章   流体的力现象</a:t>
            </a:r>
          </a:p>
        </p:txBody>
      </p:sp>
      <p:sp>
        <p:nvSpPr>
          <p:cNvPr id="12" name="文本框 14"/>
          <p:cNvSpPr txBox="1"/>
          <p:nvPr/>
        </p:nvSpPr>
        <p:spPr>
          <a:xfrm>
            <a:off x="4098161" y="3003798"/>
            <a:ext cx="4852610" cy="5245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 科学探究：浮力的大小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543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45601" y="176541"/>
            <a:ext cx="1084647" cy="2722031"/>
            <a:chOff x="1423562" y="1367729"/>
            <a:chExt cx="1085337" cy="2715838"/>
          </a:xfrm>
        </p:grpSpPr>
        <p:sp>
          <p:nvSpPr>
            <p:cNvPr id="3" name="Rectangle 27"/>
            <p:cNvSpPr>
              <a:spLocks noChangeArrowheads="1"/>
            </p:cNvSpPr>
            <p:nvPr/>
          </p:nvSpPr>
          <p:spPr bwMode="auto">
            <a:xfrm>
              <a:off x="1554256" y="3621812"/>
              <a:ext cx="954643" cy="46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</a:t>
              </a:r>
              <a:r>
                <a:rPr lang="en-US" altLang="zh-CN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" name="图片 4"/>
            <p:cNvPicPr preferRelativeResize="0"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943" r="77299" b="30878"/>
            <a:stretch>
              <a:fillRect/>
            </a:stretch>
          </p:blipFill>
          <p:spPr bwMode="auto">
            <a:xfrm>
              <a:off x="1423562" y="1367729"/>
              <a:ext cx="1080687" cy="2340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487910" y="212937"/>
            <a:ext cx="913235" cy="2707977"/>
            <a:chOff x="-47" y="339"/>
            <a:chExt cx="591" cy="1742"/>
          </a:xfrm>
        </p:grpSpPr>
        <p:pic>
          <p:nvPicPr>
            <p:cNvPr id="6" name="Picture 23" descr="实验1"/>
            <p:cNvPicPr preferRelativeResize="0"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21"/>
            <a:stretch/>
          </p:blipFill>
          <p:spPr bwMode="auto">
            <a:xfrm>
              <a:off x="-47" y="339"/>
              <a:ext cx="591" cy="1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30"/>
            <p:cNvSpPr>
              <a:spLocks noChangeArrowheads="1"/>
            </p:cNvSpPr>
            <p:nvPr/>
          </p:nvSpPr>
          <p:spPr bwMode="auto">
            <a:xfrm>
              <a:off x="18" y="1783"/>
              <a:ext cx="436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</a:t>
              </a:r>
              <a:r>
                <a:rPr lang="en-US" altLang="zh-CN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grpSp>
        <p:nvGrpSpPr>
          <p:cNvPr id="8" name="Group 34"/>
          <p:cNvGrpSpPr>
            <a:grpSpLocks/>
          </p:cNvGrpSpPr>
          <p:nvPr/>
        </p:nvGrpSpPr>
        <p:grpSpPr bwMode="auto">
          <a:xfrm>
            <a:off x="5443839" y="122313"/>
            <a:ext cx="1079313" cy="2808775"/>
            <a:chOff x="8" y="35"/>
            <a:chExt cx="747" cy="1917"/>
          </a:xfrm>
        </p:grpSpPr>
        <p:pic>
          <p:nvPicPr>
            <p:cNvPr id="9" name="Picture 21" descr="实验2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" y="35"/>
              <a:ext cx="747" cy="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29"/>
            <p:cNvSpPr>
              <a:spLocks noChangeArrowheads="1"/>
            </p:cNvSpPr>
            <p:nvPr/>
          </p:nvSpPr>
          <p:spPr bwMode="auto">
            <a:xfrm>
              <a:off x="149" y="1636"/>
              <a:ext cx="466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</a:t>
              </a:r>
              <a:r>
                <a:rPr lang="en-US" altLang="zh-CN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grpSp>
        <p:nvGrpSpPr>
          <p:cNvPr id="11" name="组合 17"/>
          <p:cNvGrpSpPr>
            <a:grpSpLocks/>
          </p:cNvGrpSpPr>
          <p:nvPr/>
        </p:nvGrpSpPr>
        <p:grpSpPr bwMode="auto">
          <a:xfrm>
            <a:off x="3961561" y="190595"/>
            <a:ext cx="1080000" cy="2740494"/>
            <a:chOff x="3804449" y="755194"/>
            <a:chExt cx="1079841" cy="2425244"/>
          </a:xfrm>
        </p:grpSpPr>
        <p:sp>
          <p:nvSpPr>
            <p:cNvPr id="12" name="Rectangle 28"/>
            <p:cNvSpPr>
              <a:spLocks noChangeArrowheads="1"/>
            </p:cNvSpPr>
            <p:nvPr/>
          </p:nvSpPr>
          <p:spPr bwMode="auto">
            <a:xfrm>
              <a:off x="3845864" y="2770869"/>
              <a:ext cx="673483" cy="409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</a:t>
              </a:r>
              <a:r>
                <a:rPr lang="en-US" altLang="zh-CN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  <p:pic>
          <p:nvPicPr>
            <p:cNvPr id="13" name="Picture 112" descr="8-29-2"/>
            <p:cNvPicPr preferRelativeResize="0">
              <a:picLocks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 t="8319" r="-4614" b="-1407"/>
            <a:stretch/>
          </p:blipFill>
          <p:spPr bwMode="auto">
            <a:xfrm>
              <a:off x="3804449" y="755194"/>
              <a:ext cx="1079841" cy="2075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4" name="Group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4938267"/>
              </p:ext>
            </p:extLst>
          </p:nvPr>
        </p:nvGraphicFramePr>
        <p:xfrm>
          <a:off x="290802" y="2999400"/>
          <a:ext cx="8499906" cy="1708840"/>
        </p:xfrm>
        <a:graphic>
          <a:graphicData uri="http://schemas.openxmlformats.org/drawingml/2006/table">
            <a:tbl>
              <a:tblPr/>
              <a:tblGrid>
                <a:gridCol w="1325058"/>
                <a:gridCol w="1734856"/>
                <a:gridCol w="1317609"/>
                <a:gridCol w="1253714"/>
                <a:gridCol w="1349337"/>
                <a:gridCol w="1519332"/>
              </a:tblGrid>
              <a:tr h="11938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物体的重力</a:t>
                      </a:r>
                      <a:r>
                        <a:rPr kumimoji="0" lang="zh-CN" alt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G</a:t>
                      </a:r>
                      <a:endParaRPr kumimoji="0" lang="zh-CN" altLang="zh-CN" sz="2400" b="1" i="1" u="none" strike="noStrike" cap="none" normalizeH="0" baseline="-2500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89976" marR="89976" marT="46926" marB="46926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物体在液体中测力计示数</a:t>
                      </a:r>
                      <a:r>
                        <a:rPr kumimoji="0" lang="zh-CN" alt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F</a:t>
                      </a:r>
                    </a:p>
                  </a:txBody>
                  <a:tcPr marL="89976" marR="89976" marT="46926" marB="469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浮力</a:t>
                      </a:r>
                      <a:r>
                        <a:rPr kumimoji="0" lang="zh-CN" alt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F</a:t>
                      </a:r>
                      <a:r>
                        <a:rPr kumimoji="0" lang="zh-CN" altLang="zh-CN" sz="2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浮</a:t>
                      </a:r>
                    </a:p>
                  </a:txBody>
                  <a:tcPr marL="89976" marR="89976" marT="46926" marB="469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小桶的重力</a:t>
                      </a:r>
                      <a:r>
                        <a:rPr kumimoji="0" lang="zh-CN" alt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G</a:t>
                      </a:r>
                      <a:r>
                        <a:rPr kumimoji="0" lang="zh-CN" altLang="zh-CN" sz="2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604020202020204"/>
                        </a:rPr>
                        <a:t>桶</a:t>
                      </a:r>
                    </a:p>
                  </a:txBody>
                  <a:tcPr marL="89976" marR="89976" marT="46926" marB="469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小桶和排液的总重</a:t>
                      </a:r>
                      <a:r>
                        <a:rPr kumimoji="0" lang="zh-CN" alt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G</a:t>
                      </a:r>
                      <a:r>
                        <a:rPr kumimoji="0" lang="zh-CN" altLang="zh-CN" sz="2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604020202020204"/>
                        </a:rPr>
                        <a:t>总</a:t>
                      </a:r>
                    </a:p>
                  </a:txBody>
                  <a:tcPr marL="89976" marR="89976" marT="46926" marB="469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排开液体的重力</a:t>
                      </a:r>
                      <a:r>
                        <a:rPr kumimoji="0" lang="zh-CN" alt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G</a:t>
                      </a:r>
                      <a:r>
                        <a:rPr kumimoji="0" lang="zh-CN" altLang="zh-CN" sz="2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604020202020204"/>
                        </a:rPr>
                        <a:t>排</a:t>
                      </a:r>
                    </a:p>
                  </a:txBody>
                  <a:tcPr marL="89976" marR="89976" marT="46926" marB="469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9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2N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9976" marR="89976" marT="46926" marB="46926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1.2N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9976" marR="89976" marT="46926" marB="469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0.8N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9976" marR="89976" marT="46926" marB="469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1.2N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9976" marR="89976" marT="46926" marB="469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0.4N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9976" marR="89976" marT="46926" marB="469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0.8N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9976" marR="89976" marT="46926" marB="4692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9652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412462" y="213664"/>
            <a:ext cx="305117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分析数据得出结论：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27"/>
          <p:cNvSpPr txBox="1">
            <a:spLocks noChangeArrowheads="1"/>
          </p:cNvSpPr>
          <p:nvPr/>
        </p:nvSpPr>
        <p:spPr>
          <a:xfrm>
            <a:off x="378117" y="719942"/>
            <a:ext cx="2433060" cy="426427"/>
          </a:xfrm>
          <a:prstGeom prst="rect">
            <a:avLst/>
          </a:prstGeom>
        </p:spPr>
        <p:txBody>
          <a:bodyPr/>
          <a:lstStyle>
            <a:lvl1pPr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indent="457200"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indent="914400"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indent="1371600"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indent="1828800"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algn="l"/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阿基米德原理：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69313" y="2359546"/>
            <a:ext cx="120534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公式：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53439" y="2885365"/>
            <a:ext cx="390676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适用范围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液体和气体</a:t>
            </a:r>
            <a:endParaRPr lang="zh-CN" altLang="en-US" sz="2400" baseline="-25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69314" y="1105456"/>
            <a:ext cx="6596931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indent="0"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浸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在液体中的物体受到竖直向上的浮力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，浮力的大小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等于它排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开的液体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所受到的重力。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981201" y="2359547"/>
            <a:ext cx="129438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浮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排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08626" y="3400877"/>
            <a:ext cx="253206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原理的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4730" y="3863684"/>
            <a:ext cx="861391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①物体“浸在液体里”包括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“全部浸入（即浸没）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”（</a:t>
            </a: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浸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2400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“部分浸入”（</a:t>
            </a: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浸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2400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）两种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情况。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871" y="2261506"/>
            <a:ext cx="1034354" cy="1616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349" y="2308756"/>
            <a:ext cx="1056039" cy="1710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7058917" y="409265"/>
            <a:ext cx="1308059" cy="1906559"/>
            <a:chOff x="3853877" y="472132"/>
            <a:chExt cx="1380434" cy="220605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2" t="32689" r="29433" b="22638"/>
            <a:stretch/>
          </p:blipFill>
          <p:spPr>
            <a:xfrm>
              <a:off x="3853877" y="472132"/>
              <a:ext cx="1380434" cy="1705783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3926252" y="2215221"/>
              <a:ext cx="1284337" cy="4629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阿基米德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1037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utoUpdateAnimBg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66255" y="294559"/>
            <a:ext cx="694112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②浮力的大小等于被物体排开的液体受到的重力。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98058" y="701803"/>
            <a:ext cx="4077523" cy="545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浮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=G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排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=m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排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g= ρ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液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gV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排</a:t>
            </a:r>
          </a:p>
        </p:txBody>
      </p:sp>
      <p:sp>
        <p:nvSpPr>
          <p:cNvPr id="6" name="矩形 5"/>
          <p:cNvSpPr/>
          <p:nvPr/>
        </p:nvSpPr>
        <p:spPr>
          <a:xfrm>
            <a:off x="176646" y="1098738"/>
            <a:ext cx="8894618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③阿基米德原理表明，浮力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大小只和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液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排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有关，与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物体的形状、密度、浸没在液体中的深度及物体在液体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中是漂浮、悬浮、沉在水底、还是运动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等因素无关。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598057" y="2857406"/>
            <a:ext cx="6652325" cy="2156094"/>
            <a:chOff x="1598056" y="2850351"/>
            <a:chExt cx="6652325" cy="2150770"/>
          </a:xfrm>
        </p:grpSpPr>
        <p:pic>
          <p:nvPicPr>
            <p:cNvPr id="7" name="图片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2" t="2460"/>
            <a:stretch/>
          </p:blipFill>
          <p:spPr bwMode="auto">
            <a:xfrm>
              <a:off x="2298747" y="2850351"/>
              <a:ext cx="4808636" cy="1750660"/>
            </a:xfrm>
            <a:prstGeom prst="rect">
              <a:avLst/>
            </a:prstGeom>
            <a:noFill/>
            <a:ln>
              <a:noFill/>
            </a:ln>
            <a:effectLst>
              <a:outerShdw blurRad="2921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1598056" y="4601011"/>
              <a:ext cx="66523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物体在水中受到的浮力大小等于它排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</a:t>
              </a:r>
              <a:r>
                <a:rPr lang="zh-CN" altLang="en-US" sz="2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的水所受到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的重力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73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utoUpdateAnimBg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224" y="345671"/>
            <a:ext cx="1478251" cy="476822"/>
            <a:chOff x="304173" y="305616"/>
            <a:chExt cx="1176414" cy="719463"/>
          </a:xfrm>
        </p:grpSpPr>
        <p:sp>
          <p:nvSpPr>
            <p:cNvPr id="3" name="Shape 108"/>
            <p:cNvSpPr/>
            <p:nvPr/>
          </p:nvSpPr>
          <p:spPr>
            <a:xfrm>
              <a:off x="304173" y="305616"/>
              <a:ext cx="1176414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334911" y="326762"/>
              <a:ext cx="1114937" cy="69831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讨论交流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347041" y="396710"/>
            <a:ext cx="1415773" cy="4257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死海之谜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39986" y="822493"/>
            <a:ext cx="5786742" cy="231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死海，海水的密度很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1.18×10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kg/m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人们可以轻松地在海面仰卧，甚至还可以看书呢！你知道这是什么道理吗？提出你的解释，和同学交流。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026726" y="979519"/>
            <a:ext cx="2930236" cy="1999985"/>
            <a:chOff x="5808521" y="1479983"/>
            <a:chExt cx="2930236" cy="199504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8000" contrast="3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511" t="6886" r="20382" b="5060"/>
            <a:stretch/>
          </p:blipFill>
          <p:spPr>
            <a:xfrm rot="16200000">
              <a:off x="6506948" y="781556"/>
              <a:ext cx="1533381" cy="2930236"/>
            </a:xfrm>
            <a:prstGeom prst="rect">
              <a:avLst/>
            </a:prstGeom>
            <a:effectLst>
              <a:outerShdw blurRad="3302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8" name="矩形 7"/>
            <p:cNvSpPr/>
            <p:nvPr/>
          </p:nvSpPr>
          <p:spPr>
            <a:xfrm>
              <a:off x="6257975" y="3013365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noProof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死海中的惬意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57223" y="3018892"/>
            <a:ext cx="8464659" cy="1943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死海海水的密度太大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人体的密度大得多（人体的密度略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1.0×10</a:t>
            </a:r>
            <a:r>
              <a:rPr lang="en-US" altLang="zh-CN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kg/m3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人的身体只要有一多半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浸在在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水面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之下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受到的浮力就等于人受到的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重力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在死海里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游泳时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躺在水面上看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报纸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想沉入水中可就要费好大的气力，潜入水中还会被海水托出水面来。</a:t>
            </a:r>
          </a:p>
        </p:txBody>
      </p:sp>
    </p:spTree>
    <p:extLst>
      <p:ext uri="{BB962C8B-B14F-4D97-AF65-F5344CB8AC3E}">
        <p14:creationId xmlns:p14="http://schemas.microsoft.com/office/powerpoint/2010/main" val="417018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0628" y="316339"/>
            <a:ext cx="1012654" cy="491411"/>
            <a:chOff x="304174" y="283603"/>
            <a:chExt cx="805885" cy="741476"/>
          </a:xfrm>
        </p:grpSpPr>
        <p:sp>
          <p:nvSpPr>
            <p:cNvPr id="3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349112" y="283603"/>
              <a:ext cx="737758" cy="69831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>
                  <a:solidFill>
                    <a:schemeClr val="bg1"/>
                  </a:solidFill>
                </a:rPr>
                <a:t>例题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264585" y="705774"/>
            <a:ext cx="8537972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</a:rPr>
              <a:t>边长</a:t>
            </a:r>
            <a:r>
              <a:rPr lang="zh-CN" altLang="en-US" sz="2400" dirty="0">
                <a:latin typeface="微软雅黑" panose="020B0503020204020204" pitchFamily="34" charset="-122"/>
              </a:rPr>
              <a:t>为</a:t>
            </a:r>
            <a:r>
              <a:rPr lang="en-US" altLang="zh-CN" sz="2400" dirty="0">
                <a:latin typeface="微软雅黑" panose="020B0503020204020204" pitchFamily="34" charset="-122"/>
              </a:rPr>
              <a:t>3cm</a:t>
            </a:r>
            <a:r>
              <a:rPr lang="zh-CN" altLang="en-US" sz="2400" dirty="0">
                <a:latin typeface="微软雅黑" panose="020B0503020204020204" pitchFamily="34" charset="-122"/>
              </a:rPr>
              <a:t>，密度为</a:t>
            </a:r>
            <a:r>
              <a:rPr lang="en-US" altLang="zh-CN" sz="2400" dirty="0">
                <a:latin typeface="微软雅黑" panose="020B0503020204020204" pitchFamily="34" charset="-122"/>
              </a:rPr>
              <a:t>2×10</a:t>
            </a:r>
            <a:r>
              <a:rPr lang="en-US" altLang="zh-CN" sz="2400" baseline="30000" dirty="0">
                <a:latin typeface="微软雅黑" panose="020B0503020204020204" pitchFamily="34" charset="-122"/>
              </a:rPr>
              <a:t>3</a:t>
            </a:r>
            <a:r>
              <a:rPr lang="en-US" altLang="zh-CN" sz="2400" dirty="0">
                <a:latin typeface="微软雅黑" panose="020B0503020204020204" pitchFamily="34" charset="-122"/>
              </a:rPr>
              <a:t>kg/m</a:t>
            </a:r>
            <a:r>
              <a:rPr lang="en-US" altLang="zh-CN" sz="2400" baseline="30000" dirty="0">
                <a:latin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</a:rPr>
              <a:t>的一个立方体橡皮泥块，浸没在水中，受到的浮力是多少？如果把这块橡皮泥捏成一只小船，浮在水面，小船所受浮力是多少？（取</a:t>
            </a:r>
            <a:r>
              <a:rPr lang="en-US" altLang="zh-CN" sz="2400" dirty="0">
                <a:latin typeface="微软雅黑" panose="020B0503020204020204" pitchFamily="34" charset="-122"/>
              </a:rPr>
              <a:t>g=10N/kg</a:t>
            </a:r>
            <a:r>
              <a:rPr lang="zh-CN" altLang="en-US" sz="2400" dirty="0">
                <a:latin typeface="微软雅黑" panose="020B0503020204020204" pitchFamily="34" charset="-122"/>
              </a:rPr>
              <a:t>）</a:t>
            </a:r>
            <a:endParaRPr lang="en-US" altLang="zh-CN" sz="2400" dirty="0">
              <a:latin typeface="微软雅黑" panose="020B0503020204020204" pitchFamily="34" charset="-122"/>
            </a:endParaRPr>
          </a:p>
        </p:txBody>
      </p:sp>
      <p:pic>
        <p:nvPicPr>
          <p:cNvPr id="6" name="图片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8" t="7530" b="8072"/>
          <a:stretch/>
        </p:blipFill>
        <p:spPr bwMode="auto">
          <a:xfrm>
            <a:off x="300628" y="2464442"/>
            <a:ext cx="2145912" cy="1598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2587989" y="2328015"/>
            <a:ext cx="6297697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1)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阿基米德原理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，橡皮泥块受到的浮力等于它所排开的水所受的重力。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如果把橡皮泥捏成小船，因其处于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二力平衡状态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，所以浮力等于橡皮泥所受的重力。</a:t>
            </a:r>
          </a:p>
        </p:txBody>
      </p:sp>
    </p:spTree>
    <p:extLst>
      <p:ext uri="{BB962C8B-B14F-4D97-AF65-F5344CB8AC3E}">
        <p14:creationId xmlns:p14="http://schemas.microsoft.com/office/powerpoint/2010/main" val="336855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41698" y="458332"/>
            <a:ext cx="8902303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解：如果橡皮泥块浸没在水中，它排开水的体积为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:</a:t>
            </a:r>
          </a:p>
          <a:p>
            <a:pPr algn="l">
              <a:lnSpc>
                <a:spcPct val="150000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</a:rPr>
              <a:t>V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</a:rPr>
              <a:t>排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</a:rPr>
              <a:t>V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</a:rPr>
              <a:t>橡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=0.03m×0.03m×0.03m=2.7×10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anose="020B0503020204020204" pitchFamily="34" charset="-122"/>
              </a:rPr>
              <a:t>-5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m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anose="020B0503020204020204" pitchFamily="34" charset="-122"/>
              </a:rPr>
              <a:t>3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排开的水受到的重力为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：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i="1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G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</a:rPr>
              <a:t>排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</a:rPr>
              <a:t>ρ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</a:rPr>
              <a:t>水</a:t>
            </a:r>
            <a:r>
              <a:rPr lang="en-US" altLang="zh-CN" sz="2400" i="1" dirty="0" err="1">
                <a:solidFill>
                  <a:srgbClr val="FF0000"/>
                </a:solidFill>
                <a:latin typeface="微软雅黑" panose="020B0503020204020204" pitchFamily="34" charset="-122"/>
              </a:rPr>
              <a:t>gV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</a:rPr>
              <a:t>排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=1×10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anose="020B0503020204020204" pitchFamily="34" charset="-122"/>
              </a:rPr>
              <a:t>3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kg/m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anose="020B0503020204020204" pitchFamily="34" charset="-122"/>
              </a:rPr>
              <a:t>3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×2.7×10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anose="020B0503020204020204" pitchFamily="34" charset="-122"/>
              </a:rPr>
              <a:t>-5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m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anose="020B0503020204020204" pitchFamily="34" charset="-122"/>
              </a:rPr>
              <a:t>3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×10N/kg=0.27N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根据阿基米德原可知：</a:t>
            </a: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</a:rPr>
              <a:t>F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</a:rPr>
              <a:t>浮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</a:rPr>
              <a:t>G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</a:rPr>
              <a:t>排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=0.27N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如果把这块橡皮泥捏成小船，橡皮泥的质量不变，其所受重力不变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。橡皮泥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在水中漂浮时处于二力平衡状态，因此：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</a:rPr>
              <a:t>F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</a:rPr>
              <a:t>浮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</a:rPr>
              <a:t>G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</a:rPr>
              <a:t>橡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</a:rPr>
              <a:t>ρ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</a:rPr>
              <a:t>橡</a:t>
            </a: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</a:rPr>
              <a:t>V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pitchFamily="34" charset="-122"/>
              </a:rPr>
              <a:t>橡</a:t>
            </a: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</a:rPr>
              <a:t>g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=2×10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anose="020B0503020204020204" pitchFamily="34" charset="-122"/>
              </a:rPr>
              <a:t>3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kg/m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anose="020B0503020204020204" pitchFamily="34" charset="-122"/>
              </a:rPr>
              <a:t>3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×2.7×10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anose="020B0503020204020204" pitchFamily="34" charset="-122"/>
              </a:rPr>
              <a:t>-5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m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anose="020B0503020204020204" pitchFamily="34" charset="-122"/>
              </a:rPr>
              <a:t>3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×10N/kg=0.54N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3" t="9965" r="18405" b="9714"/>
          <a:stretch/>
        </p:blipFill>
        <p:spPr bwMode="auto">
          <a:xfrm>
            <a:off x="7186108" y="730268"/>
            <a:ext cx="1086522" cy="139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300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37769" y="214393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09936" y="21590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4317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1328" y="65058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252288" y="3557857"/>
            <a:ext cx="860076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本堂重点：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阿基米德原理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用阿基米德原理计算浮力大小。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52289" y="4104325"/>
            <a:ext cx="7733481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本堂难点：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通过实验探究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知道影响浮力大小的因素。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89" y="1179972"/>
            <a:ext cx="8049227" cy="238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155442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84120" y="134245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36073" y="19088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284119" y="190887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36073" y="641211"/>
            <a:ext cx="5575664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：阿基米德原理的理解</a:t>
            </a:r>
            <a:endParaRPr lang="zh-CN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4829" y="1089887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529104" y="1614402"/>
            <a:ext cx="7814797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   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武威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潜水器在水面下匀速下潜过程中（假定海水的密度不变），受到的浮力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（选填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变大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变小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），潜水器下表面受到的压强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（选填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变大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变小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</a:p>
        </p:txBody>
      </p:sp>
      <p:sp>
        <p:nvSpPr>
          <p:cNvPr id="17" name="矩形 16"/>
          <p:cNvSpPr/>
          <p:nvPr/>
        </p:nvSpPr>
        <p:spPr>
          <a:xfrm>
            <a:off x="4855527" y="2308614"/>
            <a:ext cx="80021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不变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22968" y="2836757"/>
            <a:ext cx="854678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091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5085" y="436892"/>
            <a:ext cx="2963742" cy="740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</a:p>
        </p:txBody>
      </p:sp>
      <p:sp>
        <p:nvSpPr>
          <p:cNvPr id="7" name="矩形 6"/>
          <p:cNvSpPr/>
          <p:nvPr/>
        </p:nvSpPr>
        <p:spPr>
          <a:xfrm>
            <a:off x="1046875" y="2628173"/>
            <a:ext cx="1620957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竖直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向上</a:t>
            </a:r>
          </a:p>
        </p:txBody>
      </p:sp>
      <p:sp>
        <p:nvSpPr>
          <p:cNvPr id="8" name="矩形 7"/>
          <p:cNvSpPr/>
          <p:nvPr/>
        </p:nvSpPr>
        <p:spPr>
          <a:xfrm>
            <a:off x="360546" y="1330071"/>
            <a:ext cx="7567718" cy="2036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 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内江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质量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8kg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的木块漂浮在水面上，它受到的浮力大小为</a:t>
            </a:r>
            <a:r>
              <a:rPr lang="zh-CN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．浮力的方向是</a:t>
            </a:r>
            <a:r>
              <a:rPr lang="zh-CN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10N/kg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9" name="矩形 8"/>
          <p:cNvSpPr/>
          <p:nvPr/>
        </p:nvSpPr>
        <p:spPr>
          <a:xfrm>
            <a:off x="4878543" y="1999611"/>
            <a:ext cx="543739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446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294" y="898904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204281" y="166941"/>
            <a:ext cx="6456292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利用阿基米德原理进行计算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4074" y="1568763"/>
            <a:ext cx="8208817" cy="2036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   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湘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州）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一个体积为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8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-3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8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的铁球全部浸没在水中，它受到水对它的浮力为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（水的密度为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8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kg/m</a:t>
            </a:r>
            <a:r>
              <a:rPr lang="en-US" altLang="zh-CN" sz="28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g=10N/kg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</a:p>
        </p:txBody>
      </p:sp>
      <p:sp>
        <p:nvSpPr>
          <p:cNvPr id="6" name="矩形 5"/>
          <p:cNvSpPr/>
          <p:nvPr/>
        </p:nvSpPr>
        <p:spPr>
          <a:xfrm>
            <a:off x="6647818" y="2324681"/>
            <a:ext cx="543739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57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0112" y="134246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93380" y="13424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17321" y="67113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329767" y="983003"/>
            <a:ext cx="1012654" cy="491411"/>
            <a:chOff x="304174" y="283603"/>
            <a:chExt cx="805885" cy="741476"/>
          </a:xfrm>
        </p:grpSpPr>
        <p:sp>
          <p:nvSpPr>
            <p:cNvPr id="22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Shape 112"/>
            <p:cNvSpPr/>
            <p:nvPr/>
          </p:nvSpPr>
          <p:spPr>
            <a:xfrm>
              <a:off x="349112" y="283603"/>
              <a:ext cx="737758" cy="69659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noProof="0" dirty="0">
                  <a:solidFill>
                    <a:schemeClr val="bg1"/>
                  </a:solidFill>
                </a:rPr>
                <a:t>复习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12" name="标题 1"/>
          <p:cNvSpPr txBox="1">
            <a:spLocks/>
          </p:cNvSpPr>
          <p:nvPr/>
        </p:nvSpPr>
        <p:spPr bwMode="auto">
          <a:xfrm>
            <a:off x="1423438" y="719253"/>
            <a:ext cx="296565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浮力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产生的原因？</a:t>
            </a: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6254751" y="544470"/>
            <a:ext cx="1508571" cy="1853736"/>
            <a:chOff x="1447800" y="965624"/>
            <a:chExt cx="4688425" cy="4609355"/>
          </a:xfrm>
        </p:grpSpPr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>
              <a:off x="1828800" y="1752600"/>
              <a:ext cx="1828800" cy="2590800"/>
            </a:xfrm>
            <a:prstGeom prst="can">
              <a:avLst>
                <a:gd name="adj" fmla="val 25802"/>
              </a:avLst>
            </a:prstGeom>
            <a:solidFill>
              <a:schemeClr val="tx2"/>
            </a:solidFill>
            <a:ln w="12700" cap="sq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" name="AutoShape 15"/>
            <p:cNvSpPr>
              <a:spLocks noChangeArrowheads="1"/>
            </p:cNvSpPr>
            <p:nvPr/>
          </p:nvSpPr>
          <p:spPr bwMode="auto">
            <a:xfrm>
              <a:off x="1447800" y="2971800"/>
              <a:ext cx="838200" cy="228600"/>
            </a:xfrm>
            <a:prstGeom prst="rightArrow">
              <a:avLst>
                <a:gd name="adj1" fmla="val 50000"/>
                <a:gd name="adj2" fmla="val 91667"/>
              </a:avLst>
            </a:prstGeom>
            <a:solidFill>
              <a:srgbClr val="FF5050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" name="AutoShape 16"/>
            <p:cNvSpPr>
              <a:spLocks noChangeArrowheads="1"/>
            </p:cNvSpPr>
            <p:nvPr/>
          </p:nvSpPr>
          <p:spPr bwMode="auto">
            <a:xfrm>
              <a:off x="3048000" y="2971800"/>
              <a:ext cx="838200" cy="228600"/>
            </a:xfrm>
            <a:prstGeom prst="leftArrow">
              <a:avLst>
                <a:gd name="adj1" fmla="val 50000"/>
                <a:gd name="adj2" fmla="val 91667"/>
              </a:avLst>
            </a:prstGeom>
            <a:solidFill>
              <a:srgbClr val="FF5050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" name="AutoShape 17"/>
            <p:cNvSpPr>
              <a:spLocks noChangeArrowheads="1"/>
            </p:cNvSpPr>
            <p:nvPr/>
          </p:nvSpPr>
          <p:spPr bwMode="auto">
            <a:xfrm>
              <a:off x="2514600" y="3398835"/>
              <a:ext cx="457200" cy="944562"/>
            </a:xfrm>
            <a:prstGeom prst="upArrow">
              <a:avLst>
                <a:gd name="adj1" fmla="val 50000"/>
                <a:gd name="adj2" fmla="val 74998"/>
              </a:avLst>
            </a:prstGeom>
            <a:solidFill>
              <a:srgbClr val="FF5050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" name="AutoShape 18"/>
            <p:cNvSpPr>
              <a:spLocks noChangeArrowheads="1"/>
            </p:cNvSpPr>
            <p:nvPr/>
          </p:nvSpPr>
          <p:spPr bwMode="auto">
            <a:xfrm>
              <a:off x="2552699" y="1982418"/>
              <a:ext cx="228600" cy="621082"/>
            </a:xfrm>
            <a:prstGeom prst="downArrow">
              <a:avLst>
                <a:gd name="adj1" fmla="val 50000"/>
                <a:gd name="adj2" fmla="val 49998"/>
              </a:avLst>
            </a:prstGeom>
            <a:solidFill>
              <a:srgbClr val="FF5050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" name="Text Box 20"/>
            <p:cNvSpPr txBox="1">
              <a:spLocks noChangeArrowheads="1"/>
            </p:cNvSpPr>
            <p:nvPr/>
          </p:nvSpPr>
          <p:spPr bwMode="auto">
            <a:xfrm>
              <a:off x="2355842" y="965624"/>
              <a:ext cx="3780383" cy="14576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50000"/>
                </a:spcBef>
                <a:defRPr sz="32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F</a:t>
              </a:r>
              <a:r>
                <a:rPr lang="zh-CN" altLang="en-US" i="0" baseline="-25000" dirty="0">
                  <a:solidFill>
                    <a:schemeClr val="tx1"/>
                  </a:solidFill>
                </a:rPr>
                <a:t>向下</a:t>
              </a:r>
              <a:endParaRPr lang="en-US" altLang="zh-CN" i="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20" name="Text Box 21"/>
            <p:cNvSpPr txBox="1">
              <a:spLocks noChangeArrowheads="1"/>
            </p:cNvSpPr>
            <p:nvPr/>
          </p:nvSpPr>
          <p:spPr bwMode="auto">
            <a:xfrm>
              <a:off x="2109037" y="4117324"/>
              <a:ext cx="3607372" cy="14576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32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32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向上</a:t>
              </a:r>
              <a:endPara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4" name="Group 33"/>
            <p:cNvGrpSpPr>
              <a:grpSpLocks/>
            </p:cNvGrpSpPr>
            <p:nvPr/>
          </p:nvGrpSpPr>
          <p:grpSpPr bwMode="auto">
            <a:xfrm>
              <a:off x="2362200" y="2603500"/>
              <a:ext cx="609600" cy="901700"/>
              <a:chOff x="1536" y="2072"/>
              <a:chExt cx="384" cy="568"/>
            </a:xfrm>
          </p:grpSpPr>
          <p:sp>
            <p:nvSpPr>
              <p:cNvPr id="25" name="AutoShape 28"/>
              <p:cNvSpPr>
                <a:spLocks noChangeArrowheads="1"/>
              </p:cNvSpPr>
              <p:nvPr/>
            </p:nvSpPr>
            <p:spPr bwMode="auto">
              <a:xfrm>
                <a:off x="1536" y="2072"/>
                <a:ext cx="384" cy="528"/>
              </a:xfrm>
              <a:prstGeom prst="cube">
                <a:avLst>
                  <a:gd name="adj" fmla="val 25000"/>
                </a:avLst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6" name="Line 29"/>
              <p:cNvSpPr>
                <a:spLocks noChangeShapeType="1"/>
              </p:cNvSpPr>
              <p:nvPr/>
            </p:nvSpPr>
            <p:spPr bwMode="auto">
              <a:xfrm>
                <a:off x="1632" y="2112"/>
                <a:ext cx="0" cy="4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1"/>
              <p:cNvSpPr>
                <a:spLocks noChangeShapeType="1"/>
              </p:cNvSpPr>
              <p:nvPr/>
            </p:nvSpPr>
            <p:spPr bwMode="auto">
              <a:xfrm flipH="1">
                <a:off x="1536" y="2544"/>
                <a:ext cx="96" cy="9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sysDot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Line 32"/>
              <p:cNvSpPr>
                <a:spLocks noChangeShapeType="1"/>
              </p:cNvSpPr>
              <p:nvPr/>
            </p:nvSpPr>
            <p:spPr bwMode="auto">
              <a:xfrm>
                <a:off x="1632" y="2544"/>
                <a:ext cx="28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ysDot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1515641" y="1078282"/>
            <a:ext cx="3311525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向上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向下</a:t>
            </a:r>
            <a:endParaRPr lang="en-US" altLang="zh-CN" sz="24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标题 1"/>
          <p:cNvSpPr txBox="1">
            <a:spLocks/>
          </p:cNvSpPr>
          <p:nvPr/>
        </p:nvSpPr>
        <p:spPr bwMode="auto">
          <a:xfrm>
            <a:off x="269934" y="1623469"/>
            <a:ext cx="5827280" cy="467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1" hangingPunct="1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dirty="0"/>
              <a:t>2.</a:t>
            </a:r>
            <a:r>
              <a:rPr lang="zh-CN" altLang="en-US" dirty="0"/>
              <a:t>利用弹簧测力计测量浮力大小的方法？</a:t>
            </a:r>
          </a:p>
        </p:txBody>
      </p:sp>
      <p:grpSp>
        <p:nvGrpSpPr>
          <p:cNvPr id="31" name="Group 18"/>
          <p:cNvGrpSpPr>
            <a:grpSpLocks/>
          </p:cNvGrpSpPr>
          <p:nvPr/>
        </p:nvGrpSpPr>
        <p:grpSpPr bwMode="auto">
          <a:xfrm>
            <a:off x="3810613" y="2034255"/>
            <a:ext cx="1452101" cy="2125979"/>
            <a:chOff x="0" y="0"/>
            <a:chExt cx="1112" cy="1877"/>
          </a:xfrm>
        </p:grpSpPr>
        <p:sp>
          <p:nvSpPr>
            <p:cNvPr id="32" name="Rectangle 7"/>
            <p:cNvSpPr>
              <a:spLocks noChangeArrowheads="1"/>
            </p:cNvSpPr>
            <p:nvPr/>
          </p:nvSpPr>
          <p:spPr bwMode="auto">
            <a:xfrm>
              <a:off x="288" y="687"/>
              <a:ext cx="384" cy="288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3" name="Line 8"/>
            <p:cNvSpPr>
              <a:spLocks noChangeShapeType="1"/>
            </p:cNvSpPr>
            <p:nvPr/>
          </p:nvSpPr>
          <p:spPr bwMode="auto">
            <a:xfrm>
              <a:off x="480" y="831"/>
              <a:ext cx="0" cy="768"/>
            </a:xfrm>
            <a:prstGeom prst="line">
              <a:avLst/>
            </a:prstGeom>
            <a:noFill/>
            <a:ln w="34925">
              <a:solidFill>
                <a:srgbClr val="FF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Line 9"/>
            <p:cNvSpPr>
              <a:spLocks noChangeShapeType="1"/>
            </p:cNvSpPr>
            <p:nvPr/>
          </p:nvSpPr>
          <p:spPr bwMode="auto">
            <a:xfrm flipV="1">
              <a:off x="480" y="236"/>
              <a:ext cx="0" cy="576"/>
            </a:xfrm>
            <a:prstGeom prst="line">
              <a:avLst/>
            </a:prstGeom>
            <a:noFill/>
            <a:ln w="34925">
              <a:solidFill>
                <a:srgbClr val="FF66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Line 10"/>
            <p:cNvSpPr>
              <a:spLocks noChangeShapeType="1"/>
            </p:cNvSpPr>
            <p:nvPr/>
          </p:nvSpPr>
          <p:spPr bwMode="auto">
            <a:xfrm flipH="1" flipV="1">
              <a:off x="480" y="524"/>
              <a:ext cx="0" cy="307"/>
            </a:xfrm>
            <a:prstGeom prst="line">
              <a:avLst/>
            </a:prstGeom>
            <a:noFill/>
            <a:ln w="34925">
              <a:solidFill>
                <a:srgbClr val="00FF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Oval 11"/>
            <p:cNvSpPr>
              <a:spLocks noChangeArrowheads="1"/>
            </p:cNvSpPr>
            <p:nvPr/>
          </p:nvSpPr>
          <p:spPr bwMode="auto">
            <a:xfrm>
              <a:off x="432" y="783"/>
              <a:ext cx="96" cy="9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7" name="Rectangle 12"/>
            <p:cNvSpPr>
              <a:spLocks noChangeArrowheads="1"/>
            </p:cNvSpPr>
            <p:nvPr/>
          </p:nvSpPr>
          <p:spPr bwMode="auto">
            <a:xfrm>
              <a:off x="551" y="370"/>
              <a:ext cx="561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200" b="1" i="1" dirty="0">
                  <a:solidFill>
                    <a:srgbClr val="FF0000"/>
                  </a:solidFill>
                  <a:latin typeface="Times New Roman" pitchFamily="18" charset="0"/>
                </a:rPr>
                <a:t>F</a:t>
              </a:r>
              <a:r>
                <a:rPr lang="zh-CN" altLang="en-US" sz="3200" baseline="-25000" dirty="0">
                  <a:solidFill>
                    <a:srgbClr val="FF0000"/>
                  </a:solidFill>
                  <a:latin typeface="Times New Roman" pitchFamily="18" charset="0"/>
                </a:rPr>
                <a:t>浮</a:t>
              </a:r>
              <a:endParaRPr lang="en-US" altLang="zh-CN" sz="3200" baseline="-25000" dirty="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38" name="Rectangle 13"/>
            <p:cNvSpPr>
              <a:spLocks noChangeArrowheads="1"/>
            </p:cNvSpPr>
            <p:nvPr/>
          </p:nvSpPr>
          <p:spPr bwMode="auto">
            <a:xfrm>
              <a:off x="528" y="1359"/>
              <a:ext cx="369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200" b="1" i="1" dirty="0">
                  <a:latin typeface="Times New Roman" panose="02020603050405020304" pitchFamily="18" charset="0"/>
                  <a:ea typeface="华文中宋" pitchFamily="2" charset="-122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39" name="Rectangle 14"/>
            <p:cNvSpPr>
              <a:spLocks noChangeArrowheads="1"/>
            </p:cNvSpPr>
            <p:nvPr/>
          </p:nvSpPr>
          <p:spPr bwMode="auto">
            <a:xfrm>
              <a:off x="0" y="0"/>
              <a:ext cx="554" cy="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rgbClr val="FF0000"/>
                  </a:solidFill>
                  <a:latin typeface="Times New Roman" pitchFamily="18" charset="0"/>
                </a:rPr>
                <a:t>  </a:t>
              </a:r>
              <a:r>
                <a:rPr lang="en-US" altLang="zh-CN" sz="3600" b="1" i="1" dirty="0">
                  <a:latin typeface="Times New Roman" pitchFamily="18" charset="0"/>
                </a:rPr>
                <a:t>F</a:t>
              </a:r>
              <a:endParaRPr lang="zh-CN" altLang="en-US" sz="3600" b="1" i="1" dirty="0">
                <a:latin typeface="Times New Roman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767943" y="2674721"/>
            <a:ext cx="2526933" cy="1049030"/>
            <a:chOff x="5767942" y="2668117"/>
            <a:chExt cx="2526933" cy="1046440"/>
          </a:xfrm>
        </p:grpSpPr>
        <p:sp>
          <p:nvSpPr>
            <p:cNvPr id="40" name="Rectangle 16"/>
            <p:cNvSpPr>
              <a:spLocks noChangeArrowheads="1"/>
            </p:cNvSpPr>
            <p:nvPr/>
          </p:nvSpPr>
          <p:spPr bwMode="auto">
            <a:xfrm>
              <a:off x="5767942" y="2668117"/>
              <a:ext cx="226376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dirty="0">
                  <a:latin typeface="Times New Roman" pitchFamily="18" charset="0"/>
                  <a:ea typeface="华文中宋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800" b="1" i="1" dirty="0">
                  <a:latin typeface="Times New Roman" pitchFamily="18" charset="0"/>
                  <a:ea typeface="华文中宋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itchFamily="18" charset="0"/>
                  <a:ea typeface="华文中宋" pitchFamily="2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28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华文中宋" pitchFamily="2" charset="-122"/>
                  <a:cs typeface="Times New Roman" panose="02020603050405020304" pitchFamily="18" charset="0"/>
                </a:rPr>
                <a:t>浮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itchFamily="18" charset="0"/>
                  <a:ea typeface="华文中宋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latin typeface="Times New Roman" pitchFamily="18" charset="0"/>
                  <a:ea typeface="华文中宋" pitchFamily="2" charset="-122"/>
                  <a:cs typeface="Times New Roman" panose="02020603050405020304" pitchFamily="18" charset="0"/>
                </a:rPr>
                <a:t>+ </a:t>
              </a:r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800" i="1" dirty="0" smtClean="0">
                  <a:latin typeface="Times New Roman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latin typeface="Times New Roman" pitchFamily="18" charset="0"/>
                  <a:ea typeface="华文中宋" pitchFamily="2" charset="-122"/>
                  <a:cs typeface="Times New Roman" panose="02020603050405020304" pitchFamily="18" charset="0"/>
                </a:rPr>
                <a:t>= </a:t>
              </a:r>
              <a:r>
                <a:rPr lang="en-US" altLang="zh-CN" sz="2800" i="1" dirty="0">
                  <a:latin typeface="Times New Roman" pitchFamily="18" charset="0"/>
                  <a:ea typeface="华文中宋" pitchFamily="2" charset="-122"/>
                  <a:cs typeface="Times New Roman" panose="02020603050405020304" pitchFamily="18" charset="0"/>
                </a:rPr>
                <a:t>G</a:t>
              </a:r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41" name="Rectangle 17"/>
            <p:cNvSpPr>
              <a:spLocks noChangeArrowheads="1"/>
            </p:cNvSpPr>
            <p:nvPr/>
          </p:nvSpPr>
          <p:spPr bwMode="auto">
            <a:xfrm>
              <a:off x="5782840" y="3191337"/>
              <a:ext cx="251203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dirty="0">
                  <a:latin typeface="Times New Roman" pitchFamily="18" charset="0"/>
                  <a:ea typeface="华文中宋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itchFamily="18" charset="0"/>
                  <a:ea typeface="华文中宋" pitchFamily="2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28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华文中宋" pitchFamily="2" charset="-122"/>
                  <a:cs typeface="Times New Roman" panose="02020603050405020304" pitchFamily="18" charset="0"/>
                </a:rPr>
                <a:t>浮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itchFamily="18" charset="0"/>
                  <a:ea typeface="华文中宋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latin typeface="Times New Roman" pitchFamily="18" charset="0"/>
                  <a:ea typeface="华文中宋" pitchFamily="2" charset="-122"/>
                  <a:cs typeface="Times New Roman" panose="02020603050405020304" pitchFamily="18" charset="0"/>
                </a:rPr>
                <a:t>= </a:t>
              </a:r>
              <a:r>
                <a:rPr lang="en-US" altLang="zh-CN" sz="2800" i="1" dirty="0">
                  <a:latin typeface="Times New Roman" pitchFamily="18" charset="0"/>
                  <a:ea typeface="华文中宋" pitchFamily="2" charset="-122"/>
                  <a:cs typeface="Times New Roman" panose="02020603050405020304" pitchFamily="18" charset="0"/>
                </a:rPr>
                <a:t>G</a:t>
              </a:r>
              <a:r>
                <a:rPr lang="zh-CN" altLang="en-US" sz="2800" dirty="0">
                  <a:latin typeface="Times New Roman" pitchFamily="18" charset="0"/>
                  <a:ea typeface="华文中宋" pitchFamily="2" charset="-122"/>
                  <a:cs typeface="Times New Roman" panose="02020603050405020304" pitchFamily="18" charset="0"/>
                </a:rPr>
                <a:t>－ </a:t>
              </a:r>
              <a:r>
                <a:rPr lang="en-US" altLang="zh-CN" sz="2800" i="1" dirty="0">
                  <a:latin typeface="Times New Roman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0462" y="2140262"/>
            <a:ext cx="1111264" cy="1812123"/>
            <a:chOff x="532072" y="2803262"/>
            <a:chExt cx="1111264" cy="1807649"/>
          </a:xfrm>
        </p:grpSpPr>
        <p:sp>
          <p:nvSpPr>
            <p:cNvPr id="44" name="Text Box 43"/>
            <p:cNvSpPr txBox="1">
              <a:spLocks noChangeArrowheads="1"/>
            </p:cNvSpPr>
            <p:nvPr/>
          </p:nvSpPr>
          <p:spPr bwMode="auto">
            <a:xfrm>
              <a:off x="532072" y="4280658"/>
              <a:ext cx="1111264" cy="330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/>
              <a:r>
                <a:rPr lang="zh-CN" altLang="en-US" sz="2400" b="1" dirty="0" smtClean="0">
                  <a:latin typeface="Times New Roman" pitchFamily="18" charset="0"/>
                </a:rPr>
                <a:t>测量</a:t>
              </a:r>
              <a:r>
                <a:rPr lang="en-US" altLang="zh-CN" sz="2400" b="1" i="1" dirty="0" smtClean="0">
                  <a:latin typeface="Times New Roman" pitchFamily="18" charset="0"/>
                </a:rPr>
                <a:t>G</a:t>
              </a:r>
              <a:endParaRPr lang="en-US" altLang="zh-CN" sz="2400" b="1" i="1" dirty="0">
                <a:latin typeface="Times New Roman" pitchFamily="18" charset="0"/>
              </a:endParaRPr>
            </a:p>
          </p:txBody>
        </p:sp>
        <p:pic>
          <p:nvPicPr>
            <p:cNvPr id="5125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374" y="2803262"/>
              <a:ext cx="608657" cy="14131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1831532" y="2041693"/>
            <a:ext cx="1984664" cy="2138384"/>
            <a:chOff x="1857454" y="2622842"/>
            <a:chExt cx="1991294" cy="2133104"/>
          </a:xfrm>
        </p:grpSpPr>
        <p:sp>
          <p:nvSpPr>
            <p:cNvPr id="48" name="Text Box 49"/>
            <p:cNvSpPr txBox="1">
              <a:spLocks noChangeArrowheads="1"/>
            </p:cNvSpPr>
            <p:nvPr/>
          </p:nvSpPr>
          <p:spPr bwMode="auto">
            <a:xfrm>
              <a:off x="1857454" y="4103081"/>
              <a:ext cx="1991294" cy="652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/>
              <a:r>
                <a:rPr lang="zh-CN" altLang="en-US" sz="2000" b="1" dirty="0" smtClean="0">
                  <a:latin typeface="Times New Roman" pitchFamily="18" charset="0"/>
                </a:rPr>
                <a:t>浸入水中</a:t>
              </a:r>
              <a:r>
                <a:rPr lang="en-US" altLang="zh-CN" sz="2000" b="1" dirty="0" smtClean="0">
                  <a:latin typeface="Times New Roman" pitchFamily="18" charset="0"/>
                </a:rPr>
                <a:t>,</a:t>
              </a:r>
              <a:r>
                <a:rPr lang="zh-CN" altLang="en-US" sz="2000" b="1" dirty="0" smtClean="0">
                  <a:latin typeface="Times New Roman" pitchFamily="18" charset="0"/>
                </a:rPr>
                <a:t>读出测力计的示数</a:t>
              </a:r>
              <a:r>
                <a:rPr lang="en-US" altLang="zh-CN" sz="2000" b="1" i="1" dirty="0" smtClean="0">
                  <a:latin typeface="Times New Roman" pitchFamily="18" charset="0"/>
                </a:rPr>
                <a:t>F</a:t>
              </a:r>
              <a:endParaRPr lang="zh-CN" altLang="en-US" sz="2000" b="1" i="1" dirty="0">
                <a:latin typeface="Times New Roman" pitchFamily="18" charset="0"/>
              </a:endParaRPr>
            </a:p>
          </p:txBody>
        </p:sp>
        <p:pic>
          <p:nvPicPr>
            <p:cNvPr id="5126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2163" y="2622842"/>
              <a:ext cx="616523" cy="14597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269935" y="4282426"/>
            <a:ext cx="5562655" cy="491411"/>
            <a:chOff x="453681" y="4559682"/>
            <a:chExt cx="5562655" cy="490198"/>
          </a:xfrm>
        </p:grpSpPr>
        <p:grpSp>
          <p:nvGrpSpPr>
            <p:cNvPr id="58" name="组合 57"/>
            <p:cNvGrpSpPr/>
            <p:nvPr/>
          </p:nvGrpSpPr>
          <p:grpSpPr>
            <a:xfrm>
              <a:off x="453681" y="4559682"/>
              <a:ext cx="1012654" cy="490198"/>
              <a:chOff x="304174" y="283603"/>
              <a:chExt cx="805885" cy="741476"/>
            </a:xfrm>
          </p:grpSpPr>
          <p:sp>
            <p:nvSpPr>
              <p:cNvPr id="59" name="Shape 108"/>
              <p:cNvSpPr/>
              <p:nvPr/>
            </p:nvSpPr>
            <p:spPr>
              <a:xfrm>
                <a:off x="304174" y="305616"/>
                <a:ext cx="805885" cy="719463"/>
              </a:xfrm>
              <a:prstGeom prst="rect">
                <a:avLst/>
              </a:prstGeom>
              <a:solidFill>
                <a:srgbClr val="007E27">
                  <a:alpha val="80000"/>
                </a:srgbClr>
              </a:solidFill>
              <a:ln w="12700">
                <a:noFill/>
                <a:miter lim="4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60" name="Shape 112"/>
              <p:cNvSpPr/>
              <p:nvPr/>
            </p:nvSpPr>
            <p:spPr>
              <a:xfrm>
                <a:off x="304266" y="283603"/>
                <a:ext cx="737758" cy="698317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45719" rIns="45719">
                <a:spAutoFit/>
              </a:bodyPr>
              <a:lstStyle>
                <a:lvl1pPr algn="ctr">
                  <a:defRPr sz="10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2400" dirty="0">
                    <a:solidFill>
                      <a:schemeClr val="bg1"/>
                    </a:solidFill>
                  </a:rPr>
                  <a:t>问题</a:t>
                </a:r>
                <a:endParaRPr kumimoji="0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endParaRPr>
              </a:p>
            </p:txBody>
          </p:sp>
        </p:grpSp>
        <p:sp>
          <p:nvSpPr>
            <p:cNvPr id="61" name="标题 1"/>
            <p:cNvSpPr txBox="1">
              <a:spLocks/>
            </p:cNvSpPr>
            <p:nvPr/>
          </p:nvSpPr>
          <p:spPr bwMode="auto">
            <a:xfrm>
              <a:off x="1671726" y="4588215"/>
              <a:ext cx="434461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l" eaLnBrk="1" hangingPunct="1"/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浮力的大小和什么因素有关系？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927964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6823" y="185983"/>
            <a:ext cx="2249336" cy="740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6823" y="832726"/>
            <a:ext cx="8470574" cy="138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(2019  </a:t>
            </a:r>
            <a:r>
              <a:rPr lang="zh-CN" altLang="zh-CN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  <a:r>
              <a:rPr lang="en-US" altLang="zh-CN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体积为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2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8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-3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的金属块浸没在水中。求金属块受到的浮力大小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zh-CN" sz="2800" baseline="-25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浮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1251" y="2132786"/>
            <a:ext cx="7847119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金属块浸没水中，则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zh-CN" sz="2400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zh-CN" sz="2400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2400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﹣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m3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</a:p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金属块受到的浮力：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zh-CN" sz="2400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浮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ρ</a:t>
            </a:r>
            <a:r>
              <a:rPr lang="zh-CN" altLang="zh-CN" sz="2400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zh-CN" sz="2400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kg/m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2400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﹣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m3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9.8N/kg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19.6N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答：金属块受到的浮力为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19.6N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11686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3088" y="432608"/>
            <a:ext cx="1478251" cy="476822"/>
            <a:chOff x="304173" y="305616"/>
            <a:chExt cx="1176414" cy="719463"/>
          </a:xfrm>
        </p:grpSpPr>
        <p:sp>
          <p:nvSpPr>
            <p:cNvPr id="3" name="Shape 108"/>
            <p:cNvSpPr/>
            <p:nvPr/>
          </p:nvSpPr>
          <p:spPr>
            <a:xfrm>
              <a:off x="304173" y="305616"/>
              <a:ext cx="1176414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334911" y="326762"/>
              <a:ext cx="1114937" cy="69831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美丽传说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25873" y="909430"/>
            <a:ext cx="4630592" cy="342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这是一个流传很久的传说：古希腊有一位伟大的科学家，叫阿基米德，他在洗澡时发现，身体越往水下浸，从盆中溢出的水越多，感到身体越轻。通过进一步研究，阿基米德发现了浮力的规律。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241248" y="1392227"/>
            <a:ext cx="3240000" cy="2709180"/>
            <a:chOff x="5367338" y="1125909"/>
            <a:chExt cx="3240000" cy="2702491"/>
          </a:xfrm>
        </p:grpSpPr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5751802" y="3389818"/>
              <a:ext cx="2311544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阿基米德的传说</a:t>
              </a:r>
            </a:p>
          </p:txBody>
        </p:sp>
        <p:pic>
          <p:nvPicPr>
            <p:cNvPr id="8" name="图片 7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201" r="8264" b="29320"/>
            <a:stretch/>
          </p:blipFill>
          <p:spPr>
            <a:xfrm>
              <a:off x="5367338" y="1125909"/>
              <a:ext cx="3240000" cy="2160000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31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375655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278" y="22911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2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91637" y="6412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44738" y="562697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44738" y="591553"/>
            <a:ext cx="5182435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一、浮力大小与什么因素有关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12" name="Picture 2" descr="7"/>
          <p:cNvPicPr preferRelativeResize="0"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8" t="39937" r="28186" b="2105"/>
          <a:stretch/>
        </p:blipFill>
        <p:spPr bwMode="auto">
          <a:xfrm>
            <a:off x="2496691" y="3188739"/>
            <a:ext cx="3242552" cy="1693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17711" y="1493763"/>
            <a:ext cx="2478981" cy="2677119"/>
          </a:xfrm>
          <a:prstGeom prst="cloudCallout">
            <a:avLst>
              <a:gd name="adj1" fmla="val 54145"/>
              <a:gd name="adj2" fmla="val 36604"/>
            </a:avLst>
          </a:prstGeom>
          <a:solidFill>
            <a:srgbClr val="BDE9D3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船运载货物的多少与船的大小有关</a:t>
            </a:r>
            <a:r>
              <a:rPr kumimoji="0" lang="en-US" altLang="zh-CN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,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我猜想浮力可能与物体的体积有关。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2666428" y="1262360"/>
            <a:ext cx="3163341" cy="1831713"/>
          </a:xfrm>
          <a:prstGeom prst="cloudCallout">
            <a:avLst>
              <a:gd name="adj1" fmla="val -427"/>
              <a:gd name="adj2" fmla="val 60785"/>
            </a:avLst>
          </a:prstGeom>
          <a:solidFill>
            <a:srgbClr val="BDE9D3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木头能漂在水面上</a:t>
            </a:r>
            <a:r>
              <a:rPr kumimoji="0" lang="en-US" altLang="zh-CN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,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铁块会沉入水底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所以我猜想浮力和物体的密度有关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云形标注 15"/>
          <p:cNvSpPr/>
          <p:nvPr/>
        </p:nvSpPr>
        <p:spPr>
          <a:xfrm>
            <a:off x="5829768" y="795368"/>
            <a:ext cx="3085632" cy="1831713"/>
          </a:xfrm>
          <a:prstGeom prst="cloudCallout">
            <a:avLst>
              <a:gd name="adj1" fmla="val -69124"/>
              <a:gd name="adj2" fmla="val 76175"/>
            </a:avLst>
          </a:prstGeom>
          <a:solidFill>
            <a:srgbClr val="BDE9D3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浮力是在液体中产生的，不同深处，液体压强不同，浮力可能也不同。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" name="云形标注 16"/>
          <p:cNvSpPr/>
          <p:nvPr/>
        </p:nvSpPr>
        <p:spPr>
          <a:xfrm>
            <a:off x="6323665" y="2832321"/>
            <a:ext cx="2714226" cy="1831713"/>
          </a:xfrm>
          <a:prstGeom prst="cloudCallout">
            <a:avLst>
              <a:gd name="adj1" fmla="val -72597"/>
              <a:gd name="adj2" fmla="val 8501"/>
            </a:avLst>
          </a:prstGeom>
          <a:solidFill>
            <a:srgbClr val="BDE9D3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液体对物体产生浮力</a:t>
            </a:r>
            <a:r>
              <a:rPr kumimoji="0" lang="en-US" altLang="zh-CN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,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浮力的大小可能与液体的密度有关。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9884" y="1030956"/>
            <a:ext cx="3353162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有什么猜想？说出依据。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862204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6" grpId="0" animBg="1"/>
      <p:bldP spid="17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2088572" y="301734"/>
            <a:ext cx="3034146" cy="439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影响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浮力大小的因素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55281" y="287720"/>
            <a:ext cx="1478251" cy="476822"/>
            <a:chOff x="304173" y="305616"/>
            <a:chExt cx="1176414" cy="719463"/>
          </a:xfrm>
        </p:grpSpPr>
        <p:sp>
          <p:nvSpPr>
            <p:cNvPr id="4" name="Shape 108"/>
            <p:cNvSpPr/>
            <p:nvPr/>
          </p:nvSpPr>
          <p:spPr>
            <a:xfrm>
              <a:off x="304173" y="305616"/>
              <a:ext cx="1176414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Shape 112"/>
            <p:cNvSpPr/>
            <p:nvPr/>
          </p:nvSpPr>
          <p:spPr>
            <a:xfrm>
              <a:off x="334911" y="326762"/>
              <a:ext cx="1114937" cy="69831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实验探究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33122" y="1074158"/>
            <a:ext cx="8095240" cy="118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体积相同的铁块和铝块、大铁块、 一杯清水、 一杯 浓盐水、弹簧测力计、细绳。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3905" y="764542"/>
            <a:ext cx="141577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实验器材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59991" y="3834629"/>
            <a:ext cx="141577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实验内容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1845054" y="3892804"/>
            <a:ext cx="6908822" cy="118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将铁块、铝块、大铁块分别浸没在清水、浓盐水中，测量其收到的浮力，填入表格中。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77001" y="1865668"/>
            <a:ext cx="8171828" cy="1968960"/>
            <a:chOff x="277000" y="1861062"/>
            <a:chExt cx="8171828" cy="1964098"/>
          </a:xfrm>
        </p:grpSpPr>
        <p:grpSp>
          <p:nvGrpSpPr>
            <p:cNvPr id="17" name="组合 16"/>
            <p:cNvGrpSpPr/>
            <p:nvPr/>
          </p:nvGrpSpPr>
          <p:grpSpPr>
            <a:xfrm>
              <a:off x="277000" y="2625059"/>
              <a:ext cx="3152139" cy="1200101"/>
              <a:chOff x="294010" y="2437216"/>
              <a:chExt cx="3152139" cy="1200101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324069" y="2437216"/>
                <a:ext cx="1122080" cy="1200101"/>
                <a:chOff x="2921276" y="2189443"/>
                <a:chExt cx="965469" cy="1200101"/>
              </a:xfrm>
            </p:grpSpPr>
            <p:sp>
              <p:nvSpPr>
                <p:cNvPr id="8" name="Rectangle 5"/>
                <p:cNvSpPr>
                  <a:spLocks noChangeArrowheads="1"/>
                </p:cNvSpPr>
                <p:nvPr/>
              </p:nvSpPr>
              <p:spPr bwMode="auto">
                <a:xfrm>
                  <a:off x="2965745" y="2189443"/>
                  <a:ext cx="720000" cy="368420"/>
                </a:xfrm>
                <a:prstGeom prst="rect">
                  <a:avLst/>
                </a:prstGeom>
                <a:solidFill>
                  <a:srgbClr val="7EB7E6"/>
                </a:solidFill>
                <a:ln w="28575" algn="ctr">
                  <a:solidFill>
                    <a:schemeClr val="tx1"/>
                  </a:solidFill>
                  <a:miter lim="800000"/>
                </a:ln>
                <a:effectLst/>
              </p:spPr>
              <p:txBody>
                <a:bodyPr wrap="square" anchor="ctr">
                  <a:spAutoFit/>
                </a:bodyPr>
                <a:lstStyle/>
                <a:p>
                  <a:pPr eaLnBrk="0" hangingPunct="0"/>
                  <a:endParaRPr lang="zh-CN" altLang="en-US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9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2921276" y="2927879"/>
                  <a:ext cx="965469" cy="461665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>
                    <a:buFont typeface="Arial" charset="0"/>
                    <a:buNone/>
                    <a:defRPr/>
                  </a:pPr>
                  <a:r>
                    <a:rPr lang="zh-CN" altLang="en-US" sz="2400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大铁块</a:t>
                  </a:r>
                  <a:endPara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1227760" y="2721442"/>
                <a:ext cx="888241" cy="914735"/>
                <a:chOff x="2781391" y="2198472"/>
                <a:chExt cx="764268" cy="914735"/>
              </a:xfrm>
            </p:grpSpPr>
            <p:sp>
              <p:nvSpPr>
                <p:cNvPr id="11" name="Rectangle 6"/>
                <p:cNvSpPr>
                  <a:spLocks noChangeArrowheads="1"/>
                </p:cNvSpPr>
                <p:nvPr/>
              </p:nvSpPr>
              <p:spPr bwMode="auto">
                <a:xfrm>
                  <a:off x="2825659" y="2198472"/>
                  <a:ext cx="720000" cy="368420"/>
                </a:xfrm>
                <a:prstGeom prst="rect">
                  <a:avLst/>
                </a:prstGeom>
                <a:solidFill>
                  <a:srgbClr val="FFFFBD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eaLnBrk="0" hangingPunct="0">
                    <a:buFont typeface="Arial" charset="0"/>
                    <a:buNone/>
                    <a:defRPr/>
                  </a:pPr>
                  <a:endParaRPr lang="zh-CN" altLang="en-US" b="1">
                    <a:solidFill>
                      <a:srgbClr val="FFC000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12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2781391" y="2652682"/>
                  <a:ext cx="688531" cy="460525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>
                  <a:lvl1pPr>
                    <a:buFont typeface="Arial" charset="0"/>
                    <a:buNone/>
                    <a:defRPr sz="2400"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r>
                    <a:rPr lang="zh-CN" altLang="en-US" dirty="0"/>
                    <a:t>铝块</a:t>
                  </a: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294010" y="2682275"/>
                <a:ext cx="870824" cy="950503"/>
                <a:chOff x="1871931" y="2176729"/>
                <a:chExt cx="749282" cy="950503"/>
              </a:xfrm>
            </p:grpSpPr>
            <p:sp>
              <p:nvSpPr>
                <p:cNvPr id="14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871931" y="2666707"/>
                  <a:ext cx="688531" cy="460525"/>
                </a:xfrm>
                <a:prstGeom prst="rect">
                  <a:avLst/>
                </a:prstGeom>
                <a:noFill/>
                <a:ln w="2857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>
                    <a:buFont typeface="Arial" charset="0"/>
                    <a:buNone/>
                    <a:defRPr/>
                  </a:pPr>
                  <a:r>
                    <a:rPr lang="zh-CN" altLang="en-US" sz="24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铁块</a:t>
                  </a:r>
                </a:p>
              </p:txBody>
            </p:sp>
            <p:sp>
              <p:nvSpPr>
                <p:cNvPr id="15" name="Rectangle 22"/>
                <p:cNvSpPr>
                  <a:spLocks noChangeArrowheads="1"/>
                </p:cNvSpPr>
                <p:nvPr/>
              </p:nvSpPr>
              <p:spPr bwMode="auto">
                <a:xfrm>
                  <a:off x="1901213" y="2176729"/>
                  <a:ext cx="720000" cy="368420"/>
                </a:xfrm>
                <a:prstGeom prst="rect">
                  <a:avLst/>
                </a:prstGeom>
                <a:solidFill>
                  <a:srgbClr val="7EB7E6"/>
                </a:solidFill>
                <a:ln w="28575" algn="ctr">
                  <a:solidFill>
                    <a:schemeClr val="tx1"/>
                  </a:solidFill>
                  <a:miter lim="800000"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eaLnBrk="0" hangingPunct="0">
                    <a:buFontTx/>
                    <a:buNone/>
                    <a:defRPr/>
                  </a:pPr>
                  <a:endParaRPr lang="zh-CN" altLang="en-US" b="1">
                    <a:latin typeface="+mn-ea"/>
                    <a:ea typeface="+mn-ea"/>
                  </a:endParaRPr>
                </a:p>
              </p:txBody>
            </p:sp>
          </p:grpSp>
        </p:grpSp>
        <p:grpSp>
          <p:nvGrpSpPr>
            <p:cNvPr id="25" name="组合 24"/>
            <p:cNvGrpSpPr/>
            <p:nvPr/>
          </p:nvGrpSpPr>
          <p:grpSpPr>
            <a:xfrm>
              <a:off x="5739728" y="2182151"/>
              <a:ext cx="1080000" cy="1549037"/>
              <a:chOff x="5739728" y="2182151"/>
              <a:chExt cx="1080000" cy="1549037"/>
            </a:xfrm>
          </p:grpSpPr>
          <p:pic>
            <p:nvPicPr>
              <p:cNvPr id="18" name="图片 17"/>
              <p:cNvPicPr preferRelativeResize="0">
                <a:picLocks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39728" y="2182151"/>
                <a:ext cx="1080000" cy="1080000"/>
              </a:xfrm>
              <a:prstGeom prst="rect">
                <a:avLst/>
              </a:prstGeom>
            </p:spPr>
          </p:pic>
          <p:sp>
            <p:nvSpPr>
              <p:cNvPr id="20" name="Text Box 8"/>
              <p:cNvSpPr txBox="1">
                <a:spLocks noChangeArrowheads="1"/>
              </p:cNvSpPr>
              <p:nvPr/>
            </p:nvSpPr>
            <p:spPr bwMode="auto">
              <a:xfrm>
                <a:off x="5883141" y="3292606"/>
                <a:ext cx="793173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zh-CN" altLang="en-US" sz="2400" dirty="0" smtClean="0">
                    <a:latin typeface="微软雅黑" pitchFamily="34" charset="-122"/>
                    <a:ea typeface="微软雅黑" pitchFamily="34" charset="-122"/>
                  </a:rPr>
                  <a:t>清水</a:t>
                </a:r>
                <a:endParaRPr lang="zh-CN" altLang="en-US" sz="2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356764" y="2161379"/>
              <a:ext cx="1092064" cy="1539354"/>
              <a:chOff x="7356764" y="2161379"/>
              <a:chExt cx="1092064" cy="1539354"/>
            </a:xfrm>
          </p:grpSpPr>
          <p:pic>
            <p:nvPicPr>
              <p:cNvPr id="19" name="图片 18"/>
              <p:cNvPicPr preferRelativeResize="0">
                <a:picLocks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6764" y="2161379"/>
                <a:ext cx="1080000" cy="1080000"/>
              </a:xfrm>
              <a:prstGeom prst="rect">
                <a:avLst/>
              </a:prstGeom>
              <a:effectLst>
                <a:outerShdw dist="50800" dir="5400000" sx="1000" sy="1000" algn="ctr" rotWithShape="0">
                  <a:srgbClr val="000000">
                    <a:alpha val="36000"/>
                  </a:srgbClr>
                </a:outerShdw>
              </a:effectLst>
            </p:spPr>
          </p:pic>
          <p:sp>
            <p:nvSpPr>
              <p:cNvPr id="21" name="Text Box 8"/>
              <p:cNvSpPr txBox="1">
                <a:spLocks noChangeArrowheads="1"/>
              </p:cNvSpPr>
              <p:nvPr/>
            </p:nvSpPr>
            <p:spPr bwMode="auto">
              <a:xfrm>
                <a:off x="7367370" y="3262151"/>
                <a:ext cx="1081458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zh-CN" altLang="en-US" sz="2400" dirty="0" smtClean="0">
                    <a:latin typeface="微软雅黑" pitchFamily="34" charset="-122"/>
                    <a:ea typeface="微软雅黑" pitchFamily="34" charset="-122"/>
                  </a:rPr>
                  <a:t>浓盐水</a:t>
                </a:r>
                <a:endParaRPr lang="zh-CN" altLang="en-US" sz="2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4" name="任意多边形 23"/>
            <p:cNvSpPr/>
            <p:nvPr/>
          </p:nvSpPr>
          <p:spPr>
            <a:xfrm>
              <a:off x="4540827" y="2772677"/>
              <a:ext cx="730271" cy="403741"/>
            </a:xfrm>
            <a:custGeom>
              <a:avLst/>
              <a:gdLst>
                <a:gd name="connsiteX0" fmla="*/ 0 w 730271"/>
                <a:gd name="connsiteY0" fmla="*/ 271859 h 403741"/>
                <a:gd name="connsiteX1" fmla="*/ 727364 w 730271"/>
                <a:gd name="connsiteY1" fmla="*/ 1696 h 403741"/>
                <a:gd name="connsiteX2" fmla="*/ 259773 w 730271"/>
                <a:gd name="connsiteY2" fmla="*/ 386159 h 403741"/>
                <a:gd name="connsiteX3" fmla="*/ 384464 w 730271"/>
                <a:gd name="connsiteY3" fmla="*/ 303032 h 403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271" h="403741">
                  <a:moveTo>
                    <a:pt x="0" y="271859"/>
                  </a:moveTo>
                  <a:cubicBezTo>
                    <a:pt x="342034" y="127252"/>
                    <a:pt x="684069" y="-17354"/>
                    <a:pt x="727364" y="1696"/>
                  </a:cubicBezTo>
                  <a:cubicBezTo>
                    <a:pt x="770660" y="20746"/>
                    <a:pt x="316923" y="335936"/>
                    <a:pt x="259773" y="386159"/>
                  </a:cubicBezTo>
                  <a:cubicBezTo>
                    <a:pt x="202623" y="436382"/>
                    <a:pt x="293543" y="369707"/>
                    <a:pt x="384464" y="303032"/>
                  </a:cubicBezTo>
                </a:path>
              </a:pathLst>
            </a:custGeom>
            <a:noFill/>
            <a:ln w="19050" cap="flat">
              <a:solidFill>
                <a:schemeClr val="tx1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pic>
          <p:nvPicPr>
            <p:cNvPr id="29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5543" y="1861062"/>
              <a:ext cx="538157" cy="1896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2553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446809" y="199150"/>
            <a:ext cx="1415772" cy="462808"/>
          </a:xfrm>
          <a:prstGeom prst="rect">
            <a:avLst/>
          </a:prstGeom>
          <a:extLst/>
        </p:spPr>
        <p:txBody>
          <a:bodyPr wrap="none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实验数据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8"/>
          <a:stretch/>
        </p:blipFill>
        <p:spPr bwMode="auto">
          <a:xfrm>
            <a:off x="557778" y="814087"/>
            <a:ext cx="7705725" cy="1821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528033" y="2771560"/>
            <a:ext cx="7930168" cy="439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分析数据，比较各种情况中浮力的测量值，验证你的猜想。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78115" y="3658032"/>
            <a:ext cx="7935190" cy="118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物体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所受浮力的大小与物体浸在液体中的体积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关系，与液体密度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关系。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2279855" y="4248110"/>
            <a:ext cx="457200" cy="439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825673" y="3658031"/>
            <a:ext cx="561686" cy="439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</a:t>
            </a:r>
          </a:p>
        </p:txBody>
      </p:sp>
      <p:sp>
        <p:nvSpPr>
          <p:cNvPr id="9" name="Text Box 4"/>
          <p:cNvSpPr txBox="1"/>
          <p:nvPr/>
        </p:nvSpPr>
        <p:spPr>
          <a:xfrm>
            <a:off x="478116" y="3274437"/>
            <a:ext cx="1518025" cy="439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algn="l" eaLnBrk="1" hangingPunct="1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FF0000"/>
                </a:solidFill>
              </a:rPr>
              <a:t>实验结论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50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8208" y="472661"/>
            <a:ext cx="6764483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浮力的大小与物体的密度和物体体积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无关。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浮力的大小与物体浸没在液体中的深度无关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2405" y="167055"/>
            <a:ext cx="233910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实验数据表明：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17845" y="1531245"/>
            <a:ext cx="982555" cy="2594407"/>
            <a:chOff x="2539408" y="1378681"/>
            <a:chExt cx="1017014" cy="3083017"/>
          </a:xfrm>
        </p:grpSpPr>
        <p:grpSp>
          <p:nvGrpSpPr>
            <p:cNvPr id="6" name="组合 5"/>
            <p:cNvGrpSpPr/>
            <p:nvPr/>
          </p:nvGrpSpPr>
          <p:grpSpPr>
            <a:xfrm>
              <a:off x="2539408" y="2623626"/>
              <a:ext cx="1017014" cy="1838072"/>
              <a:chOff x="7543389" y="2381619"/>
              <a:chExt cx="861497" cy="1727524"/>
            </a:xfrm>
          </p:grpSpPr>
          <p:pic>
            <p:nvPicPr>
              <p:cNvPr id="8" name="图片 7"/>
              <p:cNvPicPr preferRelativeResize="0">
                <a:picLocks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43389" y="2381619"/>
                <a:ext cx="858142" cy="1290534"/>
              </a:xfrm>
              <a:prstGeom prst="rect">
                <a:avLst/>
              </a:prstGeom>
            </p:spPr>
          </p:pic>
          <p:sp>
            <p:nvSpPr>
              <p:cNvPr id="9" name="Text Box 8"/>
              <p:cNvSpPr txBox="1">
                <a:spLocks noChangeArrowheads="1"/>
              </p:cNvSpPr>
              <p:nvPr/>
            </p:nvSpPr>
            <p:spPr bwMode="auto">
              <a:xfrm>
                <a:off x="7611713" y="3619308"/>
                <a:ext cx="793173" cy="489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zh-CN" altLang="en-US" sz="2400" dirty="0" smtClean="0">
                    <a:latin typeface="微软雅黑" pitchFamily="34" charset="-122"/>
                    <a:ea typeface="微软雅黑" pitchFamily="34" charset="-122"/>
                  </a:rPr>
                  <a:t>清水</a:t>
                </a:r>
                <a:endParaRPr lang="zh-CN" altLang="en-US" sz="2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769"/>
            <a:stretch/>
          </p:blipFill>
          <p:spPr bwMode="auto">
            <a:xfrm>
              <a:off x="2753269" y="1378681"/>
              <a:ext cx="577116" cy="22644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4700499" y="1675961"/>
            <a:ext cx="1219947" cy="2400913"/>
            <a:chOff x="4819959" y="1676881"/>
            <a:chExt cx="1439388" cy="2845098"/>
          </a:xfrm>
        </p:grpSpPr>
        <p:grpSp>
          <p:nvGrpSpPr>
            <p:cNvPr id="11" name="组合 10"/>
            <p:cNvGrpSpPr/>
            <p:nvPr/>
          </p:nvGrpSpPr>
          <p:grpSpPr>
            <a:xfrm>
              <a:off x="4819959" y="2459419"/>
              <a:ext cx="1439388" cy="2062560"/>
              <a:chOff x="7404710" y="2381618"/>
              <a:chExt cx="1346159" cy="2062560"/>
            </a:xfrm>
          </p:grpSpPr>
          <p:pic>
            <p:nvPicPr>
              <p:cNvPr id="13" name="图片 12"/>
              <p:cNvPicPr preferRelativeResize="0">
                <a:picLocks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04710" y="2381618"/>
                <a:ext cx="1080000" cy="1467542"/>
              </a:xfrm>
              <a:prstGeom prst="rect">
                <a:avLst/>
              </a:prstGeom>
            </p:spPr>
          </p:pic>
          <p:sp>
            <p:nvSpPr>
              <p:cNvPr id="14" name="Text Box 8"/>
              <p:cNvSpPr txBox="1">
                <a:spLocks noChangeArrowheads="1"/>
              </p:cNvSpPr>
              <p:nvPr/>
            </p:nvSpPr>
            <p:spPr bwMode="auto">
              <a:xfrm>
                <a:off x="7636549" y="3923169"/>
                <a:ext cx="1114320" cy="5210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zh-CN" altLang="en-US" sz="2400" dirty="0" smtClean="0">
                    <a:latin typeface="微软雅黑" pitchFamily="34" charset="-122"/>
                    <a:ea typeface="微软雅黑" pitchFamily="34" charset="-122"/>
                  </a:rPr>
                  <a:t>清水</a:t>
                </a:r>
                <a:endParaRPr lang="zh-CN" altLang="en-US" sz="2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769"/>
            <a:stretch/>
          </p:blipFill>
          <p:spPr bwMode="auto">
            <a:xfrm>
              <a:off x="5079525" y="1676881"/>
              <a:ext cx="635663" cy="2060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0" name="组合 19"/>
          <p:cNvGrpSpPr/>
          <p:nvPr/>
        </p:nvGrpSpPr>
        <p:grpSpPr>
          <a:xfrm>
            <a:off x="433703" y="4170690"/>
            <a:ext cx="8533593" cy="699369"/>
            <a:chOff x="418127" y="4175454"/>
            <a:chExt cx="8533593" cy="697642"/>
          </a:xfrm>
        </p:grpSpPr>
        <p:grpSp>
          <p:nvGrpSpPr>
            <p:cNvPr id="16" name="组合 15"/>
            <p:cNvGrpSpPr/>
            <p:nvPr/>
          </p:nvGrpSpPr>
          <p:grpSpPr>
            <a:xfrm>
              <a:off x="418127" y="4341944"/>
              <a:ext cx="1012654" cy="475645"/>
              <a:chOff x="304174" y="305616"/>
              <a:chExt cx="805885" cy="719463"/>
            </a:xfrm>
          </p:grpSpPr>
          <p:sp>
            <p:nvSpPr>
              <p:cNvPr id="18" name="Shape 108"/>
              <p:cNvSpPr/>
              <p:nvPr/>
            </p:nvSpPr>
            <p:spPr>
              <a:xfrm>
                <a:off x="304174" y="305616"/>
                <a:ext cx="805885" cy="719463"/>
              </a:xfrm>
              <a:prstGeom prst="rect">
                <a:avLst/>
              </a:prstGeom>
              <a:solidFill>
                <a:srgbClr val="007E27">
                  <a:alpha val="80000"/>
                </a:srgbClr>
              </a:solidFill>
              <a:ln w="12700">
                <a:noFill/>
                <a:miter lim="4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9" name="Shape 112"/>
              <p:cNvSpPr/>
              <p:nvPr/>
            </p:nvSpPr>
            <p:spPr>
              <a:xfrm>
                <a:off x="304174" y="305616"/>
                <a:ext cx="737758" cy="698317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45719" rIns="45719">
                <a:spAutoFit/>
              </a:bodyPr>
              <a:lstStyle>
                <a:lvl1pPr algn="ctr">
                  <a:defRPr sz="10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2400" dirty="0">
                    <a:solidFill>
                      <a:schemeClr val="bg1"/>
                    </a:solidFill>
                  </a:rPr>
                  <a:t>问题</a:t>
                </a:r>
                <a:endParaRPr kumimoji="0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endParaRPr>
              </a:p>
            </p:txBody>
          </p:sp>
        </p:grpSp>
        <p:sp>
          <p:nvSpPr>
            <p:cNvPr id="17" name="标题 1"/>
            <p:cNvSpPr txBox="1">
              <a:spLocks/>
            </p:cNvSpPr>
            <p:nvPr/>
          </p:nvSpPr>
          <p:spPr bwMode="auto">
            <a:xfrm>
              <a:off x="1430781" y="4175454"/>
              <a:ext cx="7520939" cy="697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l" eaLnBrk="1" hangingPunct="1">
                <a:lnSpc>
                  <a:spcPct val="150000"/>
                </a:lnSpc>
              </a:pP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浮力和液体密度、物体浸在液体中的体积有没有进一步定量的关系呢？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650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34"/>
          <p:cNvSpPr txBox="1">
            <a:spLocks noChangeArrowheads="1"/>
          </p:cNvSpPr>
          <p:nvPr/>
        </p:nvSpPr>
        <p:spPr bwMode="auto">
          <a:xfrm>
            <a:off x="230179" y="156319"/>
            <a:ext cx="3887788" cy="5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二、阿基米德原理：</a:t>
            </a:r>
          </a:p>
        </p:txBody>
      </p:sp>
      <p:pic>
        <p:nvPicPr>
          <p:cNvPr id="13" name="Picture 2" descr="7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8" t="39937" r="28186" b="2105"/>
          <a:stretch/>
        </p:blipFill>
        <p:spPr bwMode="auto">
          <a:xfrm>
            <a:off x="2666427" y="3133951"/>
            <a:ext cx="3242552" cy="1693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云形标注 13"/>
          <p:cNvSpPr/>
          <p:nvPr/>
        </p:nvSpPr>
        <p:spPr>
          <a:xfrm>
            <a:off x="187447" y="1519738"/>
            <a:ext cx="2478981" cy="1831713"/>
          </a:xfrm>
          <a:prstGeom prst="cloudCallout">
            <a:avLst>
              <a:gd name="adj1" fmla="val 44923"/>
              <a:gd name="adj2" fmla="val 52527"/>
            </a:avLst>
          </a:prstGeom>
          <a:solidFill>
            <a:srgbClr val="BDE9D3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物体金在液体中的体积，就是物体排开液体的体积。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2932553" y="1519739"/>
            <a:ext cx="2073086" cy="986305"/>
          </a:xfrm>
          <a:prstGeom prst="cloudCallout">
            <a:avLst>
              <a:gd name="adj1" fmla="val 18721"/>
              <a:gd name="adj2" fmla="val 108310"/>
            </a:avLst>
          </a:prstGeom>
          <a:solidFill>
            <a:srgbClr val="BDE9D3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质量等于密度乘体积。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云形标注 15"/>
          <p:cNvSpPr/>
          <p:nvPr/>
        </p:nvSpPr>
        <p:spPr>
          <a:xfrm>
            <a:off x="5642266" y="1519737"/>
            <a:ext cx="3314699" cy="1831713"/>
          </a:xfrm>
          <a:prstGeom prst="cloudCallout">
            <a:avLst>
              <a:gd name="adj1" fmla="val -45727"/>
              <a:gd name="adj2" fmla="val 45182"/>
            </a:avLst>
          </a:prstGeom>
          <a:solidFill>
            <a:srgbClr val="BDE9D3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可见上面的结论也可表述为：物体所受的浮力大小与它排开的液体质量有关。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87856" y="740905"/>
            <a:ext cx="8010572" cy="476952"/>
            <a:chOff x="187856" y="724967"/>
            <a:chExt cx="8010572" cy="475774"/>
          </a:xfrm>
        </p:grpSpPr>
        <p:sp>
          <p:nvSpPr>
            <p:cNvPr id="17" name="TextBox 8"/>
            <p:cNvSpPr>
              <a:spLocks noChangeArrowheads="1"/>
            </p:cNvSpPr>
            <p:nvPr/>
          </p:nvSpPr>
          <p:spPr bwMode="auto">
            <a:xfrm>
              <a:off x="1280598" y="724967"/>
              <a:ext cx="6917830" cy="475774"/>
            </a:xfrm>
            <a:prstGeom prst="roundRect">
              <a:avLst>
                <a:gd name="adj" fmla="val 22741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t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l" eaLnBrk="1" hangingPunct="1">
                <a:buFont typeface="Arial" charset="0"/>
                <a:buNone/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排开液体的体积 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×</a:t>
              </a:r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液体的密度 = 排开液体的质量</a:t>
              </a:r>
            </a:p>
          </p:txBody>
        </p:sp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187856" y="739076"/>
              <a:ext cx="115390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猜 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想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073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224" y="345671"/>
            <a:ext cx="1478251" cy="476822"/>
            <a:chOff x="304173" y="305616"/>
            <a:chExt cx="1176414" cy="719463"/>
          </a:xfrm>
        </p:grpSpPr>
        <p:sp>
          <p:nvSpPr>
            <p:cNvPr id="3" name="Shape 108"/>
            <p:cNvSpPr/>
            <p:nvPr/>
          </p:nvSpPr>
          <p:spPr>
            <a:xfrm>
              <a:off x="304173" y="305616"/>
              <a:ext cx="1176414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334911" y="326762"/>
              <a:ext cx="1114937" cy="69831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实验探究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211063" y="352677"/>
            <a:ext cx="387798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Font typeface="Wingdings" panose="05000000000000000000" pitchFamily="2" charset="2"/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浮力大小与排开液体的关系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27044" y="1387508"/>
            <a:ext cx="7772400" cy="469471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弹簧测力计、细线、水、烧杯、小桶、溢水杯、小石块。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807828" y="382826"/>
            <a:ext cx="1122220" cy="2133834"/>
            <a:chOff x="3730335" y="1971529"/>
            <a:chExt cx="1122220" cy="2128565"/>
          </a:xfrm>
        </p:grpSpPr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3730335" y="3661512"/>
              <a:ext cx="1122220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溢水</a:t>
              </a: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杯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0335" y="1971529"/>
              <a:ext cx="1026825" cy="1689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395848" y="880942"/>
            <a:ext cx="141577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实验器材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1031" y="1834018"/>
            <a:ext cx="141577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57224" y="2369742"/>
            <a:ext cx="5546131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测出石块的重力</a:t>
            </a:r>
            <a:r>
              <a:rPr lang="en-US" altLang="zh-CN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小桶的重力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</a:t>
            </a:r>
            <a:r>
              <a:rPr lang="zh-CN" altLang="en-US" sz="2400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桶</a:t>
            </a:r>
            <a:r>
              <a:rPr lang="zh-CN" altLang="en-US" sz="24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346211" y="2951668"/>
            <a:ext cx="864296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溢水杯中加满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测力计悬挂物块没入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水中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读出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示数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328037" y="3562547"/>
            <a:ext cx="704889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溢出的水倒入小桶中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，测量小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桶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和水的总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重力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360462" y="4153274"/>
            <a:ext cx="376713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数据，归纳结论。</a:t>
            </a:r>
          </a:p>
        </p:txBody>
      </p:sp>
    </p:spTree>
    <p:extLst>
      <p:ext uri="{BB962C8B-B14F-4D97-AF65-F5344CB8AC3E}">
        <p14:creationId xmlns:p14="http://schemas.microsoft.com/office/powerpoint/2010/main" val="28834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1483</Words>
  <Application>Microsoft Office PowerPoint</Application>
  <PresentationFormat>全屏显示(16:9)</PresentationFormat>
  <Paragraphs>142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14</cp:revision>
  <dcterms:created xsi:type="dcterms:W3CDTF">2020-03-26T10:48:47Z</dcterms:created>
  <dcterms:modified xsi:type="dcterms:W3CDTF">2020-04-01T09:12:57Z</dcterms:modified>
</cp:coreProperties>
</file>